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D85F5571-AE0F-4371-A9F6-7B2239A7ADD0}">
  <a:tblStyle styleId="{D85F5571-AE0F-4371-A9F6-7B2239A7ADD0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jp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534200"/>
            <a:ext cx="8520600" cy="20526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54166"/>
              <a:defRPr b="1" sz="9600" u="sng">
                <a:solidFill>
                  <a:schemeClr val="lt1"/>
                </a:solidFill>
                <a:highlight>
                  <a:srgbClr val="FF9900"/>
                </a:highlight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jp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0.jpg"/><Relationship Id="rId4" Type="http://schemas.openxmlformats.org/officeDocument/2006/relationships/image" Target="../media/image01.png"/><Relationship Id="rId5" Type="http://schemas.openxmlformats.org/officeDocument/2006/relationships/image" Target="../media/image0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Relationship Id="rId4" Type="http://schemas.openxmlformats.org/officeDocument/2006/relationships/image" Target="../media/image02.png"/><Relationship Id="rId5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subTitle"/>
          </p:nvPr>
        </p:nvSpPr>
        <p:spPr>
          <a:xfrm>
            <a:off x="2623675" y="4494075"/>
            <a:ext cx="6442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zh-TW"/>
              <a:t>                     </a:t>
            </a:r>
            <a:r>
              <a:rPr lang="zh-TW" sz="2400"/>
              <a:t>   By Holloways, For Holloways</a:t>
            </a:r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12499"/>
            <a:ext cx="1863974" cy="9309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>
            <p:ph type="ctrTitle"/>
          </p:nvPr>
        </p:nvSpPr>
        <p:spPr>
          <a:xfrm>
            <a:off x="224133" y="18620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zh-TW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ROYAL A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288075" y="154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/>
              <a:t>Analysis and Review</a:t>
            </a: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73" y="1169250"/>
            <a:ext cx="3922575" cy="353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4574325" y="2538700"/>
            <a:ext cx="732300" cy="59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/>
        </p:nvSpPr>
        <p:spPr>
          <a:xfrm>
            <a:off x="5850425" y="13369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800">
                <a:solidFill>
                  <a:schemeClr val="lt1"/>
                </a:solidFill>
              </a:rPr>
              <a:t>Royal.A.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228600" lvl="0" marL="457200" rtl="0">
              <a:spcBef>
                <a:spcPts val="0"/>
              </a:spcBef>
              <a:buClr>
                <a:schemeClr val="lt1"/>
              </a:buClr>
              <a:buAutoNum type="arabicPeriod"/>
            </a:pPr>
            <a:r>
              <a:rPr b="1" lang="zh-TW" sz="4800">
                <a:solidFill>
                  <a:schemeClr val="lt1"/>
                </a:solidFill>
              </a:rPr>
              <a:t>SCRUM</a:t>
            </a:r>
            <a:r>
              <a:rPr lang="zh-TW">
                <a:solidFill>
                  <a:schemeClr val="lt1"/>
                </a:solidFill>
              </a:rPr>
              <a:t> &amp; </a:t>
            </a:r>
            <a:r>
              <a:rPr b="1" lang="zh-TW" sz="3000">
                <a:solidFill>
                  <a:schemeClr val="lt1"/>
                </a:solidFill>
              </a:rPr>
              <a:t>Communication</a:t>
            </a:r>
          </a:p>
          <a:p>
            <a:pPr indent="-228600" lvl="0" marL="457200" rtl="0">
              <a:spcBef>
                <a:spcPts val="0"/>
              </a:spcBef>
              <a:buClr>
                <a:schemeClr val="lt1"/>
              </a:buClr>
              <a:buAutoNum type="arabicPeriod"/>
            </a:pPr>
            <a:r>
              <a:rPr b="1" lang="zh-TW" sz="3000">
                <a:solidFill>
                  <a:schemeClr val="lt1"/>
                </a:solidFill>
              </a:rPr>
              <a:t>Adapt to and learn </a:t>
            </a:r>
            <a:r>
              <a:rPr b="1" lang="zh-TW" sz="4800">
                <a:solidFill>
                  <a:schemeClr val="lt1"/>
                </a:solidFill>
              </a:rPr>
              <a:t>new</a:t>
            </a:r>
            <a:r>
              <a:rPr lang="zh-TW">
                <a:solidFill>
                  <a:schemeClr val="lt1"/>
                </a:solidFill>
              </a:rPr>
              <a:t> development environments + frameworks + languages</a:t>
            </a:r>
          </a:p>
          <a:p>
            <a:pPr indent="-228600" lvl="0" marL="457200" rtl="0">
              <a:spcBef>
                <a:spcPts val="0"/>
              </a:spcBef>
              <a:buClr>
                <a:schemeClr val="lt1"/>
              </a:buClr>
              <a:buAutoNum type="arabicPeriod"/>
            </a:pPr>
            <a:r>
              <a:rPr lang="zh-TW">
                <a:solidFill>
                  <a:schemeClr val="lt1"/>
                </a:solidFill>
              </a:rPr>
              <a:t>Time &amp; Task </a:t>
            </a:r>
            <a:r>
              <a:rPr b="1" lang="zh-TW" sz="3600">
                <a:solidFill>
                  <a:schemeClr val="lt1"/>
                </a:solidFill>
              </a:rPr>
              <a:t>Management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solidFill>
                  <a:schemeClr val="lt1"/>
                </a:solidFill>
              </a:rPr>
              <a:t>what we </a:t>
            </a:r>
            <a:r>
              <a:rPr b="1" lang="zh-TW" sz="3600">
                <a:solidFill>
                  <a:schemeClr val="lt1"/>
                </a:solidFill>
              </a:rPr>
              <a:t>LEARNT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405750" y="2104200"/>
            <a:ext cx="2332500" cy="93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6985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i="1" lang="zh-TW" sz="3000">
                <a:solidFill>
                  <a:srgbClr val="FFFFFF"/>
                </a:solidFill>
              </a:rPr>
              <a:t>Questions?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8399"/>
            <a:ext cx="1872200" cy="9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u="sng">
                <a:solidFill>
                  <a:srgbClr val="FFFFFF"/>
                </a:solidFill>
              </a:rPr>
              <a:t>User Stories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8399"/>
            <a:ext cx="1872200" cy="9351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4" name="Shape 144"/>
          <p:cNvGraphicFramePr/>
          <p:nvPr/>
        </p:nvGraphicFramePr>
        <p:xfrm>
          <a:off x="79487" y="100110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{D85F5571-AE0F-4371-A9F6-7B2239A7ADD0}</a:tableStyleId>
              </a:tblPr>
              <a:tblGrid>
                <a:gridCol w="1812900"/>
                <a:gridCol w="1812900"/>
                <a:gridCol w="1812900"/>
                <a:gridCol w="1812900"/>
                <a:gridCol w="1812900"/>
              </a:tblGrid>
              <a:tr h="3958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zh-TW">
                          <a:solidFill>
                            <a:srgbClr val="FFFFFF"/>
                          </a:solidFill>
                        </a:rPr>
                        <a:t>Lecturer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zh-TW">
                          <a:solidFill>
                            <a:srgbClr val="FFFFFF"/>
                          </a:solidFill>
                        </a:rPr>
                        <a:t>Student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zh-TW">
                          <a:solidFill>
                            <a:schemeClr val="lt1"/>
                          </a:solidFill>
                        </a:rPr>
                        <a:t>App Manager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zh-TW">
                          <a:solidFill>
                            <a:srgbClr val="FFFFFF"/>
                          </a:solidFill>
                        </a:rPr>
                        <a:t>Admin</a:t>
                      </a:r>
                    </a:p>
                  </a:txBody>
                  <a:tcPr marT="91425" marB="91425" marR="91425" marL="91425"/>
                </a:tc>
              </a:tr>
              <a:tr h="98500">
                <a:tc rowSpan="3"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zh-TW">
                          <a:solidFill>
                            <a:srgbClr val="FFFFFF"/>
                          </a:solidFill>
                        </a:rPr>
                        <a:t>Things I want to do as a:</a:t>
                      </a:r>
                    </a:p>
                  </a:txBody>
                  <a:tcPr marT="91425" marB="91425" marR="91425" marL="91425"/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Send QR code.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Check Attendence. 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Add / Remove attendance of students manually.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Activate / Deactivate prepared questions.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Notify student there is an activate question.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Check the result of Q&amp;A.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Check timetable.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Scan QR code for registration.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Check timetable with the location and the time for the lecture.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Answer activated questions.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View own attendance through out the week.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View the next lecture by checking ‘what’s next’.</a:t>
                      </a:r>
                    </a:p>
                  </a:txBody>
                  <a:tcPr marT="91425" marB="91425" marR="91425" marL="91425"/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Add / Remove users to the system.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View detailed attendance.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View absence detail.</a:t>
                      </a:r>
                    </a:p>
                  </a:txBody>
                  <a:tcPr marT="91425" marB="91425" marR="91425" marL="91425"/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Sign in into the system.</a:t>
                      </a:r>
                    </a:p>
                    <a:p>
                      <a:pPr indent="-292100" lvl="0" marL="4572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FFFFFF"/>
                        </a:buClr>
                        <a:buSzPct val="100000"/>
                        <a:buAutoNum type="arabicPeriod"/>
                      </a:pPr>
                      <a:r>
                        <a:rPr lang="zh-TW" sz="1000">
                          <a:solidFill>
                            <a:srgbClr val="FFFFFF"/>
                          </a:solidFill>
                        </a:rPr>
                        <a:t>Review individual student’s attendance.</a:t>
                      </a:r>
                    </a:p>
                  </a:txBody>
                  <a:tcPr marT="91425" marB="91425" marR="91425" marL="91425"/>
                </a:tc>
              </a:tr>
              <a:tr h="98500">
                <a:tc vMerge="1"/>
                <a:tc vMerge="1"/>
                <a:tc vMerge="1"/>
                <a:tc vMerge="1"/>
                <a:tc vMerge="1"/>
              </a:tr>
              <a:tr h="2545250">
                <a:tc vMerge="1"/>
                <a:tc vMerge="1"/>
                <a:tc vMerge="1"/>
                <a:tc vMerge="1"/>
                <a:tc vMerge="1"/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2206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zh-TW" sz="3000">
                <a:solidFill>
                  <a:srgbClr val="FFFFFF"/>
                </a:solidFill>
              </a:rPr>
              <a:t>THE </a:t>
            </a:r>
            <a:r>
              <a:rPr b="1" lang="zh-TW" sz="4800">
                <a:solidFill>
                  <a:srgbClr val="FFFFFF"/>
                </a:solidFill>
              </a:rPr>
              <a:t>TEAM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8549"/>
            <a:ext cx="1872200" cy="9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idx="1" type="body"/>
          </p:nvPr>
        </p:nvSpPr>
        <p:spPr>
          <a:xfrm>
            <a:off x="182350" y="607650"/>
            <a:ext cx="8596800" cy="3376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zh-TW" sz="2400"/>
              <a:t>               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</a:rPr>
              <a:t>Kiat Han Kok       Bartal Veyhe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</a:rPr>
              <a:t>                 Dan Coles            Joao Mota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</a:rPr>
              <a:t>              Shao Feng Liu        Ji Ha Kim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zh-TW" sz="3000">
                <a:solidFill>
                  <a:srgbClr val="FFFFFF"/>
                </a:solidFill>
              </a:rPr>
              <a:t>               Hsin Je Chen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rPr lang="zh-TW" sz="2400"/>
              <a:t>               </a:t>
            </a:r>
            <a:r>
              <a:rPr lang="zh-TW" sz="3000"/>
              <a:t>   					</a:t>
            </a:r>
          </a:p>
          <a:p>
            <a:pPr indent="-69850" lvl="0" marL="0" rtl="0" algn="l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zh-TW" sz="3000"/>
              <a:t>															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8399"/>
            <a:ext cx="1872200" cy="9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/>
        </p:nvSpPr>
        <p:spPr>
          <a:xfrm>
            <a:off x="3723950" y="122750"/>
            <a:ext cx="339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 sz="3000">
                <a:solidFill>
                  <a:srgbClr val="FFFFFF"/>
                </a:solidFill>
              </a:rPr>
              <a:t>WH</a:t>
            </a:r>
            <a:r>
              <a:rPr b="1" lang="zh-TW" sz="4800">
                <a:solidFill>
                  <a:srgbClr val="FFFFFF"/>
                </a:solidFill>
              </a:rPr>
              <a:t>Y</a:t>
            </a:r>
            <a:r>
              <a:rPr b="1" lang="zh-TW" sz="3000">
                <a:solidFill>
                  <a:srgbClr val="FFFFFF"/>
                </a:solidFill>
              </a:rPr>
              <a:t>?</a:t>
            </a:r>
          </a:p>
        </p:txBody>
      </p:sp>
      <p:pic>
        <p:nvPicPr>
          <p:cNvPr id="70" name="Shape 70"/>
          <p:cNvPicPr preferRelativeResize="0"/>
          <p:nvPr/>
        </p:nvPicPr>
        <p:blipFill rotWithShape="1">
          <a:blip r:embed="rId4">
            <a:alphaModFix/>
          </a:blip>
          <a:srcRect b="28341" l="15810" r="23262" t="17498"/>
          <a:stretch/>
        </p:blipFill>
        <p:spPr>
          <a:xfrm>
            <a:off x="3007050" y="1021075"/>
            <a:ext cx="3129900" cy="38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08399"/>
            <a:ext cx="1872200" cy="935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/>
        </p:nvSpPr>
        <p:spPr>
          <a:xfrm>
            <a:off x="3101000" y="361225"/>
            <a:ext cx="339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800">
                <a:solidFill>
                  <a:srgbClr val="FFFFFF"/>
                </a:solidFill>
              </a:rPr>
              <a:t>Royal.A.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400" y="1719577"/>
            <a:ext cx="3813395" cy="22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 rotWithShape="1">
          <a:blip r:embed="rId5">
            <a:alphaModFix/>
          </a:blip>
          <a:srcRect b="0" l="0" r="9893" t="0"/>
          <a:stretch/>
        </p:blipFill>
        <p:spPr>
          <a:xfrm>
            <a:off x="4156675" y="1774250"/>
            <a:ext cx="4711646" cy="216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937" y="669300"/>
            <a:ext cx="4808124" cy="43766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>
            <p:ph type="title"/>
          </p:nvPr>
        </p:nvSpPr>
        <p:spPr>
          <a:xfrm>
            <a:off x="311700" y="847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zh-TW" sz="3600">
                <a:solidFill>
                  <a:srgbClr val="FFFFFF"/>
                </a:solidFill>
              </a:rPr>
              <a:t>BLUEPRINTS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>
                <a:solidFill>
                  <a:srgbClr val="FFFFFF"/>
                </a:solidFill>
              </a:rPr>
              <a:t>WHO?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2000"/>
              <a:t>           </a:t>
            </a:r>
            <a:r>
              <a:rPr b="1" lang="zh-TW" sz="2000">
                <a:solidFill>
                  <a:srgbClr val="FFFFFF"/>
                </a:solidFill>
              </a:rPr>
              <a:t>Student 		                  Lecturer                       </a:t>
            </a:r>
            <a:r>
              <a:rPr b="1" lang="zh-TW" sz="2000">
                <a:solidFill>
                  <a:schemeClr val="lt1"/>
                </a:solidFill>
              </a:rPr>
              <a:t>Administrator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32650"/>
            <a:ext cx="2976474" cy="197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5575" y="1732650"/>
            <a:ext cx="3128424" cy="197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6475" y="1732650"/>
            <a:ext cx="3039099" cy="197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252650" y="267075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>
                <a:solidFill>
                  <a:srgbClr val="FFFFFF"/>
                </a:solidFill>
              </a:rPr>
              <a:t>Sign In &amp; Attendance Tracking</a:t>
            </a:r>
          </a:p>
        </p:txBody>
      </p:sp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 b="28341" l="15810" r="23262" t="17498"/>
          <a:stretch/>
        </p:blipFill>
        <p:spPr>
          <a:xfrm>
            <a:off x="884475" y="1369450"/>
            <a:ext cx="2805900" cy="342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/>
          <p:nvPr/>
        </p:nvSpPr>
        <p:spPr>
          <a:xfrm>
            <a:off x="4345725" y="2538700"/>
            <a:ext cx="732300" cy="59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5621825" y="13369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800">
                <a:solidFill>
                  <a:schemeClr val="lt1"/>
                </a:solidFill>
              </a:rPr>
              <a:t>Royal.A.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19620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30555"/>
              <a:buFont typeface="Arial"/>
              <a:buNone/>
            </a:pPr>
            <a:r>
              <a:rPr b="1" lang="zh-TW">
                <a:solidFill>
                  <a:srgbClr val="FFFFFF"/>
                </a:solidFill>
              </a:rPr>
              <a:t>Questions &amp; Answer (clicker)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74" y="1127500"/>
            <a:ext cx="7969450" cy="1600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/>
          <p:nvPr/>
        </p:nvSpPr>
        <p:spPr>
          <a:xfrm>
            <a:off x="4251200" y="2845775"/>
            <a:ext cx="495900" cy="841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/>
        </p:nvSpPr>
        <p:spPr>
          <a:xfrm>
            <a:off x="3207825" y="26686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800">
                <a:solidFill>
                  <a:schemeClr val="lt1"/>
                </a:solidFill>
              </a:rPr>
              <a:t>Royal.A.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1430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zh-TW">
                <a:solidFill>
                  <a:srgbClr val="FFFFFF"/>
                </a:solidFill>
              </a:rPr>
              <a:t>Timetable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380499"/>
            <a:ext cx="4015050" cy="278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4574325" y="2538700"/>
            <a:ext cx="732300" cy="59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5850425" y="13369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zh-TW" sz="4800">
                <a:solidFill>
                  <a:schemeClr val="lt1"/>
                </a:solidFill>
              </a:rPr>
              <a:t>Royal.A.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